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5" r:id="rId2"/>
    <p:sldId id="293" r:id="rId3"/>
    <p:sldId id="296" r:id="rId4"/>
    <p:sldId id="297" r:id="rId5"/>
    <p:sldId id="294" r:id="rId6"/>
    <p:sldId id="300" r:id="rId7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" id="{AB216EAE-0C65-0E49-88BE-B0C4C0CBDF64}">
          <p14:sldIdLst>
            <p14:sldId id="295"/>
            <p14:sldId id="293"/>
            <p14:sldId id="296"/>
            <p14:sldId id="297"/>
            <p14:sldId id="294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C"/>
    <a:srgbClr val="7285FF"/>
    <a:srgbClr val="00072C"/>
    <a:srgbClr val="020D46"/>
    <a:srgbClr val="01082D"/>
    <a:srgbClr val="020B3C"/>
    <a:srgbClr val="454A65"/>
    <a:srgbClr val="020D3C"/>
    <a:srgbClr val="020E3C"/>
    <a:srgbClr val="010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/>
    <p:restoredTop sz="94578"/>
  </p:normalViewPr>
  <p:slideViewPr>
    <p:cSldViewPr snapToGrid="0" snapToObjects="1">
      <p:cViewPr varScale="1">
        <p:scale>
          <a:sx n="108" d="100"/>
          <a:sy n="108" d="100"/>
        </p:scale>
        <p:origin x="1032" y="2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BD10-E2AF-1D41-B437-33796279AD29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F0A-C8D3-6B43-8816-7DE30C8B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0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bg>
      <p:bgPr>
        <a:solidFill>
          <a:srgbClr val="0007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9947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9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34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66" r:id="rId8"/>
    <p:sldLayoutId id="21474836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9/notebooks/TESS_MAST.ipynb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strocut.readthedocs.io/" TargetMode="External"/><Relationship Id="rId13" Type="http://schemas.openxmlformats.org/officeDocument/2006/relationships/hyperlink" Target="https://archive.stsci.edu/tess/" TargetMode="External"/><Relationship Id="rId3" Type="http://schemas.openxmlformats.org/officeDocument/2006/relationships/hyperlink" Target="http://exo.mast.stsci.edu/" TargetMode="External"/><Relationship Id="rId7" Type="http://schemas.openxmlformats.org/officeDocument/2006/relationships/hyperlink" Target="https://spacetelescope.github.io/notebooks" TargetMode="External"/><Relationship Id="rId12" Type="http://schemas.openxmlformats.org/officeDocument/2006/relationships/hyperlink" Target="http://github.com/ceb8/tasc5" TargetMode="External"/><Relationship Id="rId2" Type="http://schemas.openxmlformats.org/officeDocument/2006/relationships/hyperlink" Target="http://mast.stsci.edu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stroquery.readthedocs.io/en/latest/mast/mast.html" TargetMode="External"/><Relationship Id="rId11" Type="http://schemas.openxmlformats.org/officeDocument/2006/relationships/hyperlink" Target="http://mast.stsci.edu/tesscut/docs/" TargetMode="External"/><Relationship Id="rId5" Type="http://schemas.openxmlformats.org/officeDocument/2006/relationships/hyperlink" Target="http://archive.stsci.edu/tess/bulk_downloads.html" TargetMode="External"/><Relationship Id="rId10" Type="http://schemas.openxmlformats.org/officeDocument/2006/relationships/hyperlink" Target="http://exo.mast.stsci.edu/docs/" TargetMode="External"/><Relationship Id="rId4" Type="http://schemas.openxmlformats.org/officeDocument/2006/relationships/hyperlink" Target="http://mast.stsci.edu/tesscut" TargetMode="External"/><Relationship Id="rId9" Type="http://schemas.openxmlformats.org/officeDocument/2006/relationships/hyperlink" Target="http://mast.stsci.edu/api/v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TESS Data Programmatically: A MAST case study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Clara Brasseur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22 July, 2019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67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 Archives TESS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FB08F5-9BA9-C249-A2D5-64B8A9F7AE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79124" y="1404938"/>
            <a:ext cx="6849676" cy="4968875"/>
          </a:xfrm>
        </p:spPr>
      </p:pic>
    </p:spTree>
    <p:extLst>
      <p:ext uri="{BB962C8B-B14F-4D97-AF65-F5344CB8AC3E}">
        <p14:creationId xmlns:p14="http://schemas.microsoft.com/office/powerpoint/2010/main" val="14103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E0645-913C-F341-83EB-3F60E41840D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12310" y="1303909"/>
            <a:ext cx="6446534" cy="4968875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5EDA-9A99-4448-BC1C-B54A0EDE6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12"/>
          <a:stretch/>
        </p:blipFill>
        <p:spPr>
          <a:xfrm>
            <a:off x="1917820" y="1303910"/>
            <a:ext cx="6802255" cy="49688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90CA7-83D2-8D42-A01D-4609BBC91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87" y="1306041"/>
            <a:ext cx="6446534" cy="496674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B0D9-AEB1-7048-8025-69E4DB813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154" y="1303909"/>
            <a:ext cx="6446534" cy="496887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07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Interfaces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1C11D-51F2-734F-AB46-2189848A4B0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36035" b="19896"/>
          <a:stretch/>
        </p:blipFill>
        <p:spPr>
          <a:xfrm>
            <a:off x="376008" y="1303909"/>
            <a:ext cx="5320599" cy="5138932"/>
          </a:xfrm>
          <a:ln w="190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01B17-FCAD-2E4E-BBFA-2E84DD6C1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98" y="1303909"/>
            <a:ext cx="509420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D3386-2528-A34A-940B-0C00A05EE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11"/>
          <a:stretch/>
        </p:blipFill>
        <p:spPr>
          <a:xfrm>
            <a:off x="2565320" y="1303901"/>
            <a:ext cx="6730873" cy="51389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8DE40-DC20-3E44-8E25-045F56B09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567" y="1303894"/>
            <a:ext cx="6730873" cy="513893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F1B0BE-A9B5-9A4E-A2AC-F5BBDEBA8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512" y="1303906"/>
            <a:ext cx="6437176" cy="51389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854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285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Scientific Case Study</a:t>
            </a:r>
            <a:endParaRPr lang="en-US" dirty="0">
              <a:solidFill>
                <a:srgbClr val="728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2520590"/>
            <a:ext cx="11429999" cy="3752194"/>
          </a:xfrm>
        </p:spPr>
        <p:txBody>
          <a:bodyPr numCol="2"/>
          <a:lstStyle/>
          <a:p>
            <a:r>
              <a:rPr lang="en-US" b="1" dirty="0"/>
              <a:t>GUI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MAST Portal (general data access): </a:t>
            </a:r>
            <a:r>
              <a:rPr lang="en-US" sz="2200" dirty="0">
                <a:hlinkClick r:id="rId2"/>
              </a:rPr>
              <a:t>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ExoMAST</a:t>
            </a:r>
            <a:r>
              <a:rPr lang="en-US" sz="2200" dirty="0"/>
              <a:t> (exoplanet oriented): </a:t>
            </a:r>
            <a:r>
              <a:rPr lang="en-US" sz="2200" dirty="0">
                <a:hlinkClick r:id="rId3"/>
              </a:rPr>
              <a:t>exo.mast.stsci.edu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TESScut</a:t>
            </a:r>
            <a:r>
              <a:rPr lang="en-US" sz="2200" dirty="0"/>
              <a:t> (cutouts): </a:t>
            </a:r>
            <a:br>
              <a:rPr lang="en-US" sz="2200" dirty="0"/>
            </a:br>
            <a:r>
              <a:rPr lang="en-US" sz="2200" dirty="0" err="1">
                <a:hlinkClick r:id="rId4"/>
              </a:rPr>
              <a:t>mast.stsci.edu</a:t>
            </a:r>
            <a:r>
              <a:rPr lang="en-US" sz="2200" dirty="0">
                <a:hlinkClick r:id="rId4"/>
              </a:rPr>
              <a:t>/</a:t>
            </a:r>
            <a:r>
              <a:rPr lang="en-US" sz="2200" dirty="0" err="1">
                <a:hlinkClick r:id="rId4"/>
              </a:rPr>
              <a:t>tesscut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Bulk downloads: </a:t>
            </a:r>
            <a:r>
              <a:rPr lang="en-US" sz="2200" dirty="0" err="1">
                <a:hlinkClick r:id="rId5"/>
              </a:rPr>
              <a:t>archive.stsci.edu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tess</a:t>
            </a:r>
            <a:r>
              <a:rPr lang="en-US" sz="2200" dirty="0">
                <a:hlinkClick r:id="rId5"/>
              </a:rPr>
              <a:t>/</a:t>
            </a:r>
            <a:r>
              <a:rPr lang="en-US" sz="2200" dirty="0" err="1">
                <a:hlinkClick r:id="rId5"/>
              </a:rPr>
              <a:t>bulk_downloads.html</a:t>
            </a:r>
            <a:endParaRPr lang="en-US" sz="2200" dirty="0"/>
          </a:p>
          <a:p>
            <a:endParaRPr lang="en-US" dirty="0"/>
          </a:p>
          <a:p>
            <a:r>
              <a:rPr lang="en-US" b="1" dirty="0"/>
              <a:t>Programmatic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MAST Astroquery (python): </a:t>
            </a:r>
            <a:r>
              <a:rPr lang="en-US" sz="1900" dirty="0">
                <a:hlinkClick r:id="rId6"/>
              </a:rPr>
              <a:t>astroquery.readthedocs.io/en/latest/mast/mast.html</a:t>
            </a: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r>
              <a:rPr lang="en-US" sz="2000" dirty="0"/>
              <a:t> notebooks (examples): </a:t>
            </a:r>
            <a:r>
              <a:rPr lang="en-US" sz="2000" dirty="0">
                <a:hlinkClick r:id="rId7"/>
              </a:rPr>
              <a:t>spacetelescope.github.io/notebooks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Astrocut</a:t>
            </a:r>
            <a:r>
              <a:rPr lang="en-US" sz="2000" dirty="0"/>
              <a:t> (offline cutouts): </a:t>
            </a:r>
            <a:r>
              <a:rPr lang="en-US" sz="2000" dirty="0">
                <a:hlinkClick r:id="rId8"/>
              </a:rPr>
              <a:t>astrocut.readthedocs.io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Non-python APIs: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mast.stsci.edu/</a:t>
            </a:r>
            <a:r>
              <a:rPr lang="en-US" dirty="0" err="1">
                <a:hlinkClick r:id="rId9"/>
              </a:rPr>
              <a:t>api</a:t>
            </a:r>
            <a:r>
              <a:rPr lang="en-US" dirty="0">
                <a:hlinkClick r:id="rId9"/>
              </a:rPr>
              <a:t>/v0/ </a:t>
            </a:r>
            <a:r>
              <a:rPr lang="en-US" dirty="0"/>
              <a:t>(MAST Portal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exo.mast.stsci.edu/docs/ </a:t>
            </a:r>
            <a:r>
              <a:rPr lang="en-US" dirty="0"/>
              <a:t>(</a:t>
            </a:r>
            <a:r>
              <a:rPr lang="en-US" dirty="0" err="1"/>
              <a:t>ExoMAST</a:t>
            </a:r>
            <a:r>
              <a:rPr lang="en-US" dirty="0"/>
              <a:t> API)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mast.stsci.edu/tesscut/docs/ </a:t>
            </a:r>
            <a:r>
              <a:rPr lang="en-US" dirty="0"/>
              <a:t> (</a:t>
            </a:r>
            <a:r>
              <a:rPr lang="en-US" dirty="0" err="1"/>
              <a:t>TESScut</a:t>
            </a:r>
            <a:r>
              <a:rPr lang="en-US" dirty="0"/>
              <a:t> API)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58C2D8-5965-BF4C-BBD9-E5A3FB8EC3AA}"/>
              </a:ext>
            </a:extLst>
          </p:cNvPr>
          <p:cNvSpPr txBox="1">
            <a:spLocks/>
          </p:cNvSpPr>
          <p:nvPr/>
        </p:nvSpPr>
        <p:spPr>
          <a:xfrm>
            <a:off x="381000" y="1345473"/>
            <a:ext cx="11429999" cy="10580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tabLst>
                <a:tab pos="225425" algn="l"/>
              </a:tabLst>
              <a:defRPr sz="24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LucidaGrande" charset="0"/>
              <a:buChar char="-"/>
              <a:defRPr sz="18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 typeface="LucidaGrande" charset="0"/>
              <a:buChar char="▸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LucidaGrande" charset="0"/>
              <a:buChar char="◆"/>
              <a:defRPr sz="1600" kern="1200">
                <a:solidFill>
                  <a:srgbClr val="00206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accent2"/>
                </a:solidFill>
              </a:rPr>
              <a:t>These materials: </a:t>
            </a:r>
            <a:r>
              <a:rPr lang="en-US" sz="3200" b="1" dirty="0">
                <a:solidFill>
                  <a:schemeClr val="accent2"/>
                </a:solidFill>
                <a:hlinkClick r:id="rId12"/>
              </a:rPr>
              <a:t>github.com/ceb8/tasc5</a:t>
            </a:r>
            <a:endParaRPr lang="en-US" sz="32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Main TESS page at MAST: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b="1" dirty="0">
                <a:hlinkClick r:id="rId13"/>
              </a:rPr>
              <a:t>archive.stsci.edu/tess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362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9785</TotalTime>
  <Words>82</Words>
  <Application>Microsoft Macintosh PowerPoint</Application>
  <PresentationFormat>Widescreen</PresentationFormat>
  <Paragraphs>25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Arial</vt:lpstr>
      <vt:lpstr>Calibri</vt:lpstr>
      <vt:lpstr>Calibri Light</vt:lpstr>
      <vt:lpstr>Franklin Gothic Medium</vt:lpstr>
      <vt:lpstr>Franklin Gothic Medium Cond</vt:lpstr>
      <vt:lpstr>LucidaGrande</vt:lpstr>
      <vt:lpstr>Office Theme</vt:lpstr>
      <vt:lpstr>Accessing TESS Data Programmatically: A MAST case study</vt:lpstr>
      <vt:lpstr>MAST Archives TESS</vt:lpstr>
      <vt:lpstr>Web Interfaces</vt:lpstr>
      <vt:lpstr>Programmatic Interfaces</vt:lpstr>
      <vt:lpstr>Scientific Case Study</vt:lpstr>
      <vt:lpstr>Important Links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156</cp:revision>
  <dcterms:created xsi:type="dcterms:W3CDTF">2017-03-08T15:51:23Z</dcterms:created>
  <dcterms:modified xsi:type="dcterms:W3CDTF">2019-07-22T00:51:59Z</dcterms:modified>
</cp:coreProperties>
</file>